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可画甜心体" charset="1" panose="00020600040101010101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9883" y="1408927"/>
            <a:ext cx="8855754" cy="3195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25"/>
              </a:lnSpc>
            </a:pPr>
            <a:r>
              <a:rPr lang="en-US" sz="11425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游泳的</a:t>
            </a:r>
          </a:p>
          <a:p>
            <a:pPr algn="l">
              <a:lnSpc>
                <a:spcPts val="11425"/>
              </a:lnSpc>
            </a:pPr>
            <a:r>
              <a:rPr lang="en-US" sz="11425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力量訓練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79883" y="5852518"/>
            <a:ext cx="8855754" cy="840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資工四 黃偉祥 X136010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64664" y="8842734"/>
            <a:ext cx="18617327" cy="4185742"/>
          </a:xfrm>
          <a:custGeom>
            <a:avLst/>
            <a:gdLst/>
            <a:ahLst/>
            <a:cxnLst/>
            <a:rect r="r" b="b" t="t" l="l"/>
            <a:pathLst>
              <a:path h="4185742" w="18617327">
                <a:moveTo>
                  <a:pt x="0" y="0"/>
                </a:moveTo>
                <a:lnTo>
                  <a:pt x="18617328" y="0"/>
                </a:lnTo>
                <a:lnTo>
                  <a:pt x="18617328" y="4185742"/>
                </a:lnTo>
                <a:lnTo>
                  <a:pt x="0" y="4185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77682" y="1418452"/>
            <a:ext cx="6281618" cy="6281618"/>
          </a:xfrm>
          <a:custGeom>
            <a:avLst/>
            <a:gdLst/>
            <a:ahLst/>
            <a:cxnLst/>
            <a:rect r="r" b="b" t="t" l="l"/>
            <a:pathLst>
              <a:path h="6281618" w="6281618">
                <a:moveTo>
                  <a:pt x="0" y="0"/>
                </a:moveTo>
                <a:lnTo>
                  <a:pt x="6281618" y="0"/>
                </a:lnTo>
                <a:lnTo>
                  <a:pt x="6281618" y="6281618"/>
                </a:lnTo>
                <a:lnTo>
                  <a:pt x="0" y="6281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72256" y="8573826"/>
            <a:ext cx="848285" cy="831133"/>
            <a:chOff x="0" y="0"/>
            <a:chExt cx="1131047" cy="110817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0" y="162447"/>
              <a:ext cx="890231" cy="783282"/>
            </a:xfrm>
            <a:custGeom>
              <a:avLst/>
              <a:gdLst/>
              <a:ahLst/>
              <a:cxnLst/>
              <a:rect r="r" b="b" t="t" l="l"/>
              <a:pathLst>
                <a:path h="783282" w="890231">
                  <a:moveTo>
                    <a:pt x="0" y="0"/>
                  </a:moveTo>
                  <a:lnTo>
                    <a:pt x="890231" y="0"/>
                  </a:lnTo>
                  <a:lnTo>
                    <a:pt x="890231" y="783283"/>
                  </a:lnTo>
                  <a:lnTo>
                    <a:pt x="0" y="783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99402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963085">
            <a:off x="10236243" y="7320344"/>
            <a:ext cx="12349544" cy="3875913"/>
            <a:chOff x="0" y="0"/>
            <a:chExt cx="16466058" cy="516788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6468" r="0" b="26468"/>
            <a:stretch>
              <a:fillRect/>
            </a:stretch>
          </p:blipFill>
          <p:spPr>
            <a:xfrm flipH="false" flipV="false">
              <a:off x="0" y="0"/>
              <a:ext cx="16466058" cy="516788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6411015" y="1102029"/>
            <a:ext cx="848285" cy="831133"/>
            <a:chOff x="0" y="0"/>
            <a:chExt cx="1131047" cy="110817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162447"/>
              <a:ext cx="890231" cy="783282"/>
            </a:xfrm>
            <a:custGeom>
              <a:avLst/>
              <a:gdLst/>
              <a:ahLst/>
              <a:cxnLst/>
              <a:rect r="r" b="b" t="t" l="l"/>
              <a:pathLst>
                <a:path h="783282" w="890231">
                  <a:moveTo>
                    <a:pt x="0" y="0"/>
                  </a:moveTo>
                  <a:lnTo>
                    <a:pt x="890231" y="0"/>
                  </a:lnTo>
                  <a:lnTo>
                    <a:pt x="890231" y="783283"/>
                  </a:lnTo>
                  <a:lnTo>
                    <a:pt x="0" y="783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99402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59154"/>
            <a:ext cx="14512596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2.1 力量訓練的系統性方法-形態適應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352141"/>
            <a:ext cx="12976634" cy="358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 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體量的增加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導致更大的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水阻力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似乎是合乎邏輯的，但這種變化是否會顯著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影響游泳成績仍然值得懷疑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。</a:t>
            </a:r>
          </a:p>
          <a:p>
            <a:pPr algn="l" marL="1727192" indent="-575731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ex：男生比女生快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 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游泳成績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與運動員的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肌肉量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之間存在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正相關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關係。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&gt;400m時， 較多的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肌肉量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才會成為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劣勢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。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963085">
            <a:off x="10236243" y="7320344"/>
            <a:ext cx="12349544" cy="3875913"/>
            <a:chOff x="0" y="0"/>
            <a:chExt cx="16466058" cy="516788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6468" r="0" b="26468"/>
            <a:stretch>
              <a:fillRect/>
            </a:stretch>
          </p:blipFill>
          <p:spPr>
            <a:xfrm flipH="false" flipV="false">
              <a:off x="0" y="0"/>
              <a:ext cx="16466058" cy="516788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6411015" y="1102029"/>
            <a:ext cx="848285" cy="831133"/>
            <a:chOff x="0" y="0"/>
            <a:chExt cx="1131047" cy="110817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162447"/>
              <a:ext cx="890231" cy="783282"/>
            </a:xfrm>
            <a:custGeom>
              <a:avLst/>
              <a:gdLst/>
              <a:ahLst/>
              <a:cxnLst/>
              <a:rect r="r" b="b" t="t" l="l"/>
              <a:pathLst>
                <a:path h="783282" w="890231">
                  <a:moveTo>
                    <a:pt x="0" y="0"/>
                  </a:moveTo>
                  <a:lnTo>
                    <a:pt x="890231" y="0"/>
                  </a:lnTo>
                  <a:lnTo>
                    <a:pt x="890231" y="783283"/>
                  </a:lnTo>
                  <a:lnTo>
                    <a:pt x="0" y="783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99402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59154"/>
            <a:ext cx="14916669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2.2 力量訓練的系統性方法-力量與爆發力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352141"/>
            <a:ext cx="12976634" cy="499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負載強度高於最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大負載的 90%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（爆發力）。</a:t>
            </a:r>
          </a:p>
          <a:p>
            <a:pPr algn="l" marL="1727192" indent="-575731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建議訓練量低。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 只有在經過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幾年的力量訓練后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才能開始最大強度的訓練，以便被動肌肉骨骼系統為承受高負荷做好準備。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 高游泳量對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最大力量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和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爆發力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的發展有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負面影響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。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 在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高水準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上，最大力量的增加並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不會自動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導致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游泳成績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的提高。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963085">
            <a:off x="10236243" y="7320344"/>
            <a:ext cx="12349544" cy="3875913"/>
            <a:chOff x="0" y="0"/>
            <a:chExt cx="16466058" cy="516788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6468" r="0" b="26468"/>
            <a:stretch>
              <a:fillRect/>
            </a:stretch>
          </p:blipFill>
          <p:spPr>
            <a:xfrm flipH="false" flipV="false">
              <a:off x="0" y="0"/>
              <a:ext cx="16466058" cy="516788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6411015" y="1102029"/>
            <a:ext cx="848285" cy="831133"/>
            <a:chOff x="0" y="0"/>
            <a:chExt cx="1131047" cy="110817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162447"/>
              <a:ext cx="890231" cy="783282"/>
            </a:xfrm>
            <a:custGeom>
              <a:avLst/>
              <a:gdLst/>
              <a:ahLst/>
              <a:cxnLst/>
              <a:rect r="r" b="b" t="t" l="l"/>
              <a:pathLst>
                <a:path h="783282" w="890231">
                  <a:moveTo>
                    <a:pt x="0" y="0"/>
                  </a:moveTo>
                  <a:lnTo>
                    <a:pt x="890231" y="0"/>
                  </a:lnTo>
                  <a:lnTo>
                    <a:pt x="890231" y="783283"/>
                  </a:lnTo>
                  <a:lnTo>
                    <a:pt x="0" y="783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99402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59154"/>
            <a:ext cx="14916669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2.2 力量訓練的系統性方法-力量與爆發力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352141"/>
            <a:ext cx="12976634" cy="358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最有效的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技能轉移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發生在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練習技能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時，因為身體變得更強壯、更快、更高效。運動員應該加強用於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產生動作的所有肌肉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，然後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練習動作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。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 如果耐力訓練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不會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對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力量訓練的效果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造成太大影響，那麼游泳訓練的量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不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應超過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每天 5000 m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。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963085">
            <a:off x="11084528" y="7555353"/>
            <a:ext cx="12349544" cy="3875913"/>
            <a:chOff x="0" y="0"/>
            <a:chExt cx="16466058" cy="516788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6468" r="0" b="26468"/>
            <a:stretch>
              <a:fillRect/>
            </a:stretch>
          </p:blipFill>
          <p:spPr>
            <a:xfrm flipH="false" flipV="false">
              <a:off x="0" y="0"/>
              <a:ext cx="16466058" cy="516788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6411015" y="1102029"/>
            <a:ext cx="848285" cy="831133"/>
            <a:chOff x="0" y="0"/>
            <a:chExt cx="1131047" cy="110817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162447"/>
              <a:ext cx="890231" cy="783282"/>
            </a:xfrm>
            <a:custGeom>
              <a:avLst/>
              <a:gdLst/>
              <a:ahLst/>
              <a:cxnLst/>
              <a:rect r="r" b="b" t="t" l="l"/>
              <a:pathLst>
                <a:path h="783282" w="890231">
                  <a:moveTo>
                    <a:pt x="0" y="0"/>
                  </a:moveTo>
                  <a:lnTo>
                    <a:pt x="890231" y="0"/>
                  </a:lnTo>
                  <a:lnTo>
                    <a:pt x="890231" y="783283"/>
                  </a:lnTo>
                  <a:lnTo>
                    <a:pt x="0" y="783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99402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239795" y="729010"/>
            <a:ext cx="14512596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結論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1140" y="1938151"/>
            <a:ext cx="12976634" cy="781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最大力量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的發展是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起跳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、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轉身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和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游泳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所需力量的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基礎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。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力量訓練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應以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足夠高的強度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進行。</a:t>
            </a:r>
          </a:p>
          <a:p>
            <a:pPr algn="l" marL="1727192" indent="-575731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負荷強度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應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大於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最大力量的 50-60%。</a:t>
            </a:r>
          </a:p>
          <a:p>
            <a:pPr algn="l" marL="1727192" indent="-575731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長遠來看，建議強度高於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最大力量的 75%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。</a:t>
            </a:r>
          </a:p>
          <a:p>
            <a:pPr algn="l" marL="2590789" indent="-647697" lvl="3">
              <a:lnSpc>
                <a:spcPts val="5599"/>
              </a:lnSpc>
              <a:buFont typeface="Arial"/>
              <a:buChar char="￭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避免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適應性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問題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特定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練習中的大多數只能被視為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力量耐力訓練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，幾乎沒有力量益處。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增加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力量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和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爆發力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必須在乾淨的游泳以及起跳和轉身的訓練期間進行。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必須考慮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以容量為導向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的游泳訓練對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力量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和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爆發力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發展的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負面影響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。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963085">
            <a:off x="10236243" y="7320344"/>
            <a:ext cx="12349544" cy="3875913"/>
            <a:chOff x="0" y="0"/>
            <a:chExt cx="16466058" cy="516788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6468" r="0" b="26468"/>
            <a:stretch>
              <a:fillRect/>
            </a:stretch>
          </p:blipFill>
          <p:spPr>
            <a:xfrm flipH="false" flipV="false">
              <a:off x="0" y="0"/>
              <a:ext cx="16466058" cy="5167883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959154"/>
            <a:ext cx="14512596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前言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419039"/>
            <a:ext cx="14512596" cy="428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力量訓練對游泳的重要性</a:t>
            </a:r>
          </a:p>
          <a:p>
            <a:pPr algn="l" marL="1727183" indent="-575728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游泳表現</a:t>
            </a:r>
          </a:p>
          <a:p>
            <a:pPr algn="l" marL="1727183" indent="-575728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預防損傷</a:t>
            </a:r>
          </a:p>
          <a:p>
            <a:pPr algn="l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耐力訓練中的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純體積的定向不再別認為是現代的</a:t>
            </a:r>
          </a:p>
          <a:p>
            <a:pPr algn="l" marL="1727183" indent="-575728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大多數的游泳比賽不到3分鐘</a:t>
            </a:r>
          </a:p>
          <a:p>
            <a:pPr algn="l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力量訓練計畫的成功=&gt;力量訓練+耐力訓練策略的最佳組合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11015" y="1102029"/>
            <a:ext cx="848285" cy="831133"/>
            <a:chOff x="0" y="0"/>
            <a:chExt cx="1131047" cy="110817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0" y="162447"/>
              <a:ext cx="890231" cy="783282"/>
            </a:xfrm>
            <a:custGeom>
              <a:avLst/>
              <a:gdLst/>
              <a:ahLst/>
              <a:cxnLst/>
              <a:rect r="r" b="b" t="t" l="l"/>
              <a:pathLst>
                <a:path h="783282" w="890231">
                  <a:moveTo>
                    <a:pt x="0" y="0"/>
                  </a:moveTo>
                  <a:lnTo>
                    <a:pt x="890231" y="0"/>
                  </a:lnTo>
                  <a:lnTo>
                    <a:pt x="890231" y="783283"/>
                  </a:lnTo>
                  <a:lnTo>
                    <a:pt x="0" y="783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99402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963085">
            <a:off x="10236243" y="7320344"/>
            <a:ext cx="12349544" cy="3875913"/>
            <a:chOff x="0" y="0"/>
            <a:chExt cx="16466058" cy="516788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6468" r="0" b="26468"/>
            <a:stretch>
              <a:fillRect/>
            </a:stretch>
          </p:blipFill>
          <p:spPr>
            <a:xfrm flipH="false" flipV="false">
              <a:off x="0" y="0"/>
              <a:ext cx="16466058" cy="5167883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959154"/>
            <a:ext cx="14512596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1 游泳力量訓練的目標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411015" y="1102029"/>
            <a:ext cx="848285" cy="831133"/>
            <a:chOff x="0" y="0"/>
            <a:chExt cx="1131047" cy="110817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0" y="162447"/>
              <a:ext cx="890231" cy="783282"/>
            </a:xfrm>
            <a:custGeom>
              <a:avLst/>
              <a:gdLst/>
              <a:ahLst/>
              <a:cxnLst/>
              <a:rect r="r" b="b" t="t" l="l"/>
              <a:pathLst>
                <a:path h="783282" w="890231">
                  <a:moveTo>
                    <a:pt x="0" y="0"/>
                  </a:moveTo>
                  <a:lnTo>
                    <a:pt x="890231" y="0"/>
                  </a:lnTo>
                  <a:lnTo>
                    <a:pt x="890231" y="783283"/>
                  </a:lnTo>
                  <a:lnTo>
                    <a:pt x="0" y="783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99402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2310460"/>
            <a:ext cx="12976634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465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防止主動性和被動性肌肉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骨骼系統中的</a:t>
            </a:r>
            <a:r>
              <a:rPr lang="en-US" sz="3999">
                <a:solidFill>
                  <a:srgbClr val="FFF465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退行性變化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，以及這些變化對比賽表現的各種力量參數（例如最大力量、力量發展速率）的改善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963085">
            <a:off x="10236243" y="7320344"/>
            <a:ext cx="12349544" cy="3875913"/>
            <a:chOff x="0" y="0"/>
            <a:chExt cx="16466058" cy="516788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6468" r="0" b="26468"/>
            <a:stretch>
              <a:fillRect/>
            </a:stretch>
          </p:blipFill>
          <p:spPr>
            <a:xfrm flipH="false" flipV="false">
              <a:off x="0" y="0"/>
              <a:ext cx="16466058" cy="5167883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959154"/>
            <a:ext cx="14512596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1.1 力量訓練-預防面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411015" y="1102029"/>
            <a:ext cx="848285" cy="831133"/>
            <a:chOff x="0" y="0"/>
            <a:chExt cx="1131047" cy="110817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0" y="162447"/>
              <a:ext cx="890231" cy="783282"/>
            </a:xfrm>
            <a:custGeom>
              <a:avLst/>
              <a:gdLst/>
              <a:ahLst/>
              <a:cxnLst/>
              <a:rect r="r" b="b" t="t" l="l"/>
              <a:pathLst>
                <a:path h="783282" w="890231">
                  <a:moveTo>
                    <a:pt x="0" y="0"/>
                  </a:moveTo>
                  <a:lnTo>
                    <a:pt x="890231" y="0"/>
                  </a:lnTo>
                  <a:lnTo>
                    <a:pt x="890231" y="783283"/>
                  </a:lnTo>
                  <a:lnTo>
                    <a:pt x="0" y="783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99402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3270250"/>
            <a:ext cx="12976634" cy="358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過度使用：脊柱、肩膀和膝蓋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2/3 的游泳運動員表現出脊柱退化性變化，背痛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骨密度問題降低有關的因素可能與高比例的水中訓練有關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可以提高關節的穩定性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早點開始可以建立良好的骨骼結構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963085">
            <a:off x="10236243" y="7320344"/>
            <a:ext cx="12349544" cy="3875913"/>
            <a:chOff x="0" y="0"/>
            <a:chExt cx="16466058" cy="516788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6468" r="0" b="26468"/>
            <a:stretch>
              <a:fillRect/>
            </a:stretch>
          </p:blipFill>
          <p:spPr>
            <a:xfrm flipH="false" flipV="false">
              <a:off x="0" y="0"/>
              <a:ext cx="16466058" cy="516788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6411015" y="1102029"/>
            <a:ext cx="848285" cy="831133"/>
            <a:chOff x="0" y="0"/>
            <a:chExt cx="1131047" cy="110817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162447"/>
              <a:ext cx="890231" cy="783282"/>
            </a:xfrm>
            <a:custGeom>
              <a:avLst/>
              <a:gdLst/>
              <a:ahLst/>
              <a:cxnLst/>
              <a:rect r="r" b="b" t="t" l="l"/>
              <a:pathLst>
                <a:path h="783282" w="890231">
                  <a:moveTo>
                    <a:pt x="0" y="0"/>
                  </a:moveTo>
                  <a:lnTo>
                    <a:pt x="890231" y="0"/>
                  </a:lnTo>
                  <a:lnTo>
                    <a:pt x="890231" y="783283"/>
                  </a:lnTo>
                  <a:lnTo>
                    <a:pt x="0" y="783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99402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4276987" y="3432175"/>
            <a:ext cx="3132272" cy="1429174"/>
          </a:xfrm>
          <a:custGeom>
            <a:avLst/>
            <a:gdLst/>
            <a:ahLst/>
            <a:cxnLst/>
            <a:rect r="r" b="b" t="t" l="l"/>
            <a:pathLst>
              <a:path h="1429174" w="3132272">
                <a:moveTo>
                  <a:pt x="0" y="0"/>
                </a:moveTo>
                <a:lnTo>
                  <a:pt x="3132272" y="0"/>
                </a:lnTo>
                <a:lnTo>
                  <a:pt x="3132272" y="1429173"/>
                </a:lnTo>
                <a:lnTo>
                  <a:pt x="0" y="14291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59154"/>
            <a:ext cx="14512596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1.2 力量訓練-肌肉的力量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270250"/>
            <a:ext cx="12976634" cy="569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降低水阻、增加推进力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力量耐力：给定的时间段内神經肌肉系統對高阻力實現最高衝動總和的能力。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力量訓練：只有當與高度啓動（即在短時間內幾乎完全激活運動神經元池）相關的中樞神經適應和/或形態適應是長期訓練目標時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Chatgpt：力量訓練不僅僅是提高力量，還涉及如何透過神經和生理改變來提升運動表現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963085">
            <a:off x="10236243" y="7320344"/>
            <a:ext cx="12349544" cy="3875913"/>
            <a:chOff x="0" y="0"/>
            <a:chExt cx="16466058" cy="516788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6468" r="0" b="26468"/>
            <a:stretch>
              <a:fillRect/>
            </a:stretch>
          </p:blipFill>
          <p:spPr>
            <a:xfrm flipH="false" flipV="false">
              <a:off x="0" y="0"/>
              <a:ext cx="16466058" cy="516788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6411015" y="1102029"/>
            <a:ext cx="848285" cy="831133"/>
            <a:chOff x="0" y="0"/>
            <a:chExt cx="1131047" cy="110817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162447"/>
              <a:ext cx="890231" cy="783282"/>
            </a:xfrm>
            <a:custGeom>
              <a:avLst/>
              <a:gdLst/>
              <a:ahLst/>
              <a:cxnLst/>
              <a:rect r="r" b="b" t="t" l="l"/>
              <a:pathLst>
                <a:path h="783282" w="890231">
                  <a:moveTo>
                    <a:pt x="0" y="0"/>
                  </a:moveTo>
                  <a:lnTo>
                    <a:pt x="890231" y="0"/>
                  </a:lnTo>
                  <a:lnTo>
                    <a:pt x="890231" y="783283"/>
                  </a:lnTo>
                  <a:lnTo>
                    <a:pt x="0" y="783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99402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4127028" y="3079750"/>
            <a:ext cx="3132272" cy="1429174"/>
          </a:xfrm>
          <a:custGeom>
            <a:avLst/>
            <a:gdLst/>
            <a:ahLst/>
            <a:cxnLst/>
            <a:rect r="r" b="b" t="t" l="l"/>
            <a:pathLst>
              <a:path h="1429174" w="3132272">
                <a:moveTo>
                  <a:pt x="0" y="0"/>
                </a:moveTo>
                <a:lnTo>
                  <a:pt x="3132272" y="0"/>
                </a:lnTo>
                <a:lnTo>
                  <a:pt x="3132272" y="1429173"/>
                </a:lnTo>
                <a:lnTo>
                  <a:pt x="0" y="14291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59154"/>
            <a:ext cx="14512596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1.2 力量訓練-肌肉的力量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195563"/>
            <a:ext cx="12976634" cy="499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 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在游泳中，所有允許產生比在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水中更大的衝量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的訓練內容通常被稱為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力量訓練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。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 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但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力量訓練，顧名思義，應該以力量或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最大力量的發展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為目標。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 游泳表現的研究中使用的大多數訓練干預措施都是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強化耐力訓練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，而不是力量訓練。</a:t>
            </a:r>
          </a:p>
          <a:p>
            <a:pPr algn="l" marL="1727192" indent="-575731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這類文章不能證明力量訓練對於提高表現的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有效性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963085">
            <a:off x="10236243" y="7320344"/>
            <a:ext cx="12349544" cy="3875913"/>
            <a:chOff x="0" y="0"/>
            <a:chExt cx="16466058" cy="516788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6468" r="0" b="26468"/>
            <a:stretch>
              <a:fillRect/>
            </a:stretch>
          </p:blipFill>
          <p:spPr>
            <a:xfrm flipH="false" flipV="false">
              <a:off x="0" y="0"/>
              <a:ext cx="16466058" cy="516788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6411015" y="1102029"/>
            <a:ext cx="848285" cy="831133"/>
            <a:chOff x="0" y="0"/>
            <a:chExt cx="1131047" cy="110817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162447"/>
              <a:ext cx="890231" cy="783282"/>
            </a:xfrm>
            <a:custGeom>
              <a:avLst/>
              <a:gdLst/>
              <a:ahLst/>
              <a:cxnLst/>
              <a:rect r="r" b="b" t="t" l="l"/>
              <a:pathLst>
                <a:path h="783282" w="890231">
                  <a:moveTo>
                    <a:pt x="0" y="0"/>
                  </a:moveTo>
                  <a:lnTo>
                    <a:pt x="890231" y="0"/>
                  </a:lnTo>
                  <a:lnTo>
                    <a:pt x="890231" y="783283"/>
                  </a:lnTo>
                  <a:lnTo>
                    <a:pt x="0" y="783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99402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59154"/>
            <a:ext cx="14512596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1.2 力量訓練-肌肉的力量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195563"/>
            <a:ext cx="12976634" cy="640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 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在高功率輸出的能力與游泳成績之間的關係程度取決於游泳距離</a:t>
            </a:r>
          </a:p>
          <a:p>
            <a:pPr algn="l" marL="1727192" indent="-575731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力量通常與 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&lt;400m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 的距離有關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但也有部分作者認爲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最大力量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與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游泳成績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存在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正相關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關係（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&gt;400m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）</a:t>
            </a:r>
          </a:p>
          <a:p>
            <a:pPr algn="l" marL="1727192" indent="-575731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轉身次數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研究問題：持續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時間短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、研究人員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無法接觸到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運動員、純生物力學或形態學特徵</a:t>
            </a:r>
          </a:p>
          <a:p>
            <a:pPr algn="l" marL="1727192" indent="-575731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欠缺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生理過程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的考慮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963085">
            <a:off x="10236243" y="7320344"/>
            <a:ext cx="12349544" cy="3875913"/>
            <a:chOff x="0" y="0"/>
            <a:chExt cx="16466058" cy="516788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6468" r="0" b="26468"/>
            <a:stretch>
              <a:fillRect/>
            </a:stretch>
          </p:blipFill>
          <p:spPr>
            <a:xfrm flipH="false" flipV="false">
              <a:off x="0" y="0"/>
              <a:ext cx="16466058" cy="516788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6411015" y="1102029"/>
            <a:ext cx="848285" cy="831133"/>
            <a:chOff x="0" y="0"/>
            <a:chExt cx="1131047" cy="110817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162447"/>
              <a:ext cx="890231" cy="783282"/>
            </a:xfrm>
            <a:custGeom>
              <a:avLst/>
              <a:gdLst/>
              <a:ahLst/>
              <a:cxnLst/>
              <a:rect r="r" b="b" t="t" l="l"/>
              <a:pathLst>
                <a:path h="783282" w="890231">
                  <a:moveTo>
                    <a:pt x="0" y="0"/>
                  </a:moveTo>
                  <a:lnTo>
                    <a:pt x="890231" y="0"/>
                  </a:lnTo>
                  <a:lnTo>
                    <a:pt x="890231" y="783283"/>
                  </a:lnTo>
                  <a:lnTo>
                    <a:pt x="0" y="783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99402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59154"/>
            <a:ext cx="14512596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1.2 力量訓練-肌肉的力量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195563"/>
            <a:ext cx="12976634" cy="569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 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「特定」或「半特定」練習會導致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游泳技術的不良變化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，從而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干擾技術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的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獲得和維持</a:t>
            </a:r>
          </a:p>
          <a:p>
            <a:pPr algn="l" marL="1727192" indent="-575731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ex：游泳凳相似但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無法複製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真實的運動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陸地鍛煉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無法準確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再現游泳運動的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特定神經肌肉模式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，因此培養游泳者特定力量的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最佳方法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是在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游泳訓練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期間進行鍛煉。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滑手板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與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脚蹼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對於提高運動員表現的有效性尚未得到證實。</a:t>
            </a:r>
          </a:p>
          <a:p>
            <a:pPr algn="l" marL="1727192" indent="-575731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運動模式可能會發生重大變化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963085">
            <a:off x="10236243" y="7320344"/>
            <a:ext cx="12349544" cy="3875913"/>
            <a:chOff x="0" y="0"/>
            <a:chExt cx="16466058" cy="516788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6468" r="0" b="26468"/>
            <a:stretch>
              <a:fillRect/>
            </a:stretch>
          </p:blipFill>
          <p:spPr>
            <a:xfrm flipH="false" flipV="false">
              <a:off x="0" y="0"/>
              <a:ext cx="16466058" cy="516788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6411015" y="1102029"/>
            <a:ext cx="848285" cy="831133"/>
            <a:chOff x="0" y="0"/>
            <a:chExt cx="1131047" cy="110817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162447"/>
              <a:ext cx="890231" cy="783282"/>
            </a:xfrm>
            <a:custGeom>
              <a:avLst/>
              <a:gdLst/>
              <a:ahLst/>
              <a:cxnLst/>
              <a:rect r="r" b="b" t="t" l="l"/>
              <a:pathLst>
                <a:path h="783282" w="890231">
                  <a:moveTo>
                    <a:pt x="0" y="0"/>
                  </a:moveTo>
                  <a:lnTo>
                    <a:pt x="890231" y="0"/>
                  </a:lnTo>
                  <a:lnTo>
                    <a:pt x="890231" y="783283"/>
                  </a:lnTo>
                  <a:lnTo>
                    <a:pt x="0" y="783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99402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59154"/>
            <a:ext cx="14512596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1.3 力量訓練-起步與轉身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195563"/>
            <a:ext cx="12976634" cy="287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起跳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與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轉身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的是游泳的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最高速度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的情況，尤其在200m的距離。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深蹲跳躍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表現越好=&gt;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轉身時間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的表現越好。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轉身後的速度受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膝關節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和</a:t>
            </a:r>
            <a:r>
              <a:rPr lang="en-US" sz="3999">
                <a:solidFill>
                  <a:srgbClr val="FF3131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髖部肌肉最大力量</a:t>
            </a:r>
            <a:r>
              <a:rPr lang="en-US" sz="3999">
                <a:solidFill>
                  <a:srgbClr val="FFFFFF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的影響。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DAGS_0dTf8g</dc:identifier>
  <dcterms:modified xsi:type="dcterms:W3CDTF">2011-08-01T06:04:30Z</dcterms:modified>
  <cp:revision>1</cp:revision>
  <dc:title>游泳運動中的力量訓練</dc:title>
</cp:coreProperties>
</file>